
<file path=[Content_Types].xml><?xml version="1.0" encoding="utf-8"?>
<Types xmlns="http://schemas.openxmlformats.org/package/2006/content-types">
  <Default Extension="xml" ContentType="application/xml"/>
  <Default Extension="m4v" ContentType="video/unknown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70" r:id="rId2"/>
    <p:sldId id="271" r:id="rId3"/>
    <p:sldId id="272" r:id="rId4"/>
    <p:sldId id="273" r:id="rId5"/>
    <p:sldId id="274" r:id="rId6"/>
    <p:sldId id="275" r:id="rId7"/>
    <p:sldId id="265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DE4B"/>
    <a:srgbClr val="18334B"/>
    <a:srgbClr val="6073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4890" autoAdjust="0"/>
  </p:normalViewPr>
  <p:slideViewPr>
    <p:cSldViewPr snapToGrid="0">
      <p:cViewPr varScale="1">
        <p:scale>
          <a:sx n="72" d="100"/>
          <a:sy n="72" d="100"/>
        </p:scale>
        <p:origin x="-496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2"/>
    </mc:Choice>
    <mc:Fallback>
      <c:style val="1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Server performance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NDStd Image</c:v>
                </c:pt>
              </c:strCache>
            </c:strRef>
          </c:tx>
          <c:spPr>
            <a:solidFill>
              <a:srgbClr val="1833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No Client</c:v>
                </c:pt>
                <c:pt idx="1">
                  <c:v>Probe</c:v>
                </c:pt>
                <c:pt idx="2">
                  <c:v>Intensity Plot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9.0</c:v>
                </c:pt>
                <c:pt idx="1">
                  <c:v>31.0</c:v>
                </c:pt>
                <c:pt idx="2">
                  <c:v>32.0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NDPva Image</c:v>
                </c:pt>
              </c:strCache>
            </c:strRef>
          </c:tx>
          <c:spPr>
            <a:solidFill>
              <a:srgbClr val="C7DE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No Client</c:v>
                </c:pt>
                <c:pt idx="1">
                  <c:v>Probe</c:v>
                </c:pt>
                <c:pt idx="2">
                  <c:v>Intensity Plot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9.0</c:v>
                </c:pt>
                <c:pt idx="1">
                  <c:v>11.0</c:v>
                </c:pt>
                <c:pt idx="2">
                  <c:v>11.0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4175080"/>
        <c:axId val="2135747368"/>
      </c:barChart>
      <c:catAx>
        <c:axId val="2134175080"/>
        <c:scaling>
          <c:orientation val="minMax"/>
        </c:scaling>
        <c:delete val="0"/>
        <c:axPos val="b"/>
        <c:majorTickMark val="none"/>
        <c:minorTickMark val="none"/>
        <c:tickLblPos val="nextTo"/>
        <c:crossAx val="2135747368"/>
        <c:crosses val="autoZero"/>
        <c:auto val="1"/>
        <c:lblAlgn val="ctr"/>
        <c:lblOffset val="100"/>
        <c:noMultiLvlLbl val="0"/>
      </c:catAx>
      <c:valAx>
        <c:axId val="2135747368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CPU load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2134175080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2"/>
    </mc:Choice>
    <mc:Fallback>
      <c:style val="1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CS-Studio</a:t>
            </a:r>
            <a:r>
              <a:rPr lang="en-US" baseline="0" dirty="0" smtClean="0"/>
              <a:t> </a:t>
            </a:r>
            <a:r>
              <a:rPr lang="en-US" dirty="0" smtClean="0"/>
              <a:t>performance</a:t>
            </a:r>
            <a:endParaRPr lang="en-US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NDStd Image</c:v>
                </c:pt>
              </c:strCache>
            </c:strRef>
          </c:tx>
          <c:spPr>
            <a:solidFill>
              <a:srgbClr val="1833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Probe</c:v>
                </c:pt>
                <c:pt idx="1">
                  <c:v>Intensity Plot</c:v>
                </c:pt>
                <c:pt idx="2">
                  <c:v>Vimage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2.8</c:v>
                </c:pt>
                <c:pt idx="1">
                  <c:v>3.0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NDPva Image</c:v>
                </c:pt>
              </c:strCache>
            </c:strRef>
          </c:tx>
          <c:spPr>
            <a:solidFill>
              <a:srgbClr val="C7DE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Probe</c:v>
                </c:pt>
                <c:pt idx="1">
                  <c:v>Intensity Plot</c:v>
                </c:pt>
                <c:pt idx="2">
                  <c:v>Vimage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3.0</c:v>
                </c:pt>
                <c:pt idx="1">
                  <c:v>2.4</c:v>
                </c:pt>
                <c:pt idx="2">
                  <c:v>1.6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4374952"/>
        <c:axId val="2139032504"/>
      </c:barChart>
      <c:catAx>
        <c:axId val="2134374952"/>
        <c:scaling>
          <c:orientation val="minMax"/>
        </c:scaling>
        <c:delete val="0"/>
        <c:axPos val="b"/>
        <c:majorTickMark val="none"/>
        <c:minorTickMark val="none"/>
        <c:tickLblPos val="nextTo"/>
        <c:crossAx val="2139032504"/>
        <c:crosses val="autoZero"/>
        <c:auto val="1"/>
        <c:lblAlgn val="ctr"/>
        <c:lblOffset val="100"/>
        <c:noMultiLvlLbl val="0"/>
      </c:catAx>
      <c:valAx>
        <c:axId val="2139032504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CPU load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2134374952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2"/>
    </mc:Choice>
    <mc:Fallback>
      <c:style val="1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Server performance</a:t>
            </a:r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NDStd Image</c:v>
                </c:pt>
              </c:strCache>
            </c:strRef>
          </c:tx>
          <c:spPr>
            <a:solidFill>
              <a:srgbClr val="1833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No Client</c:v>
                </c:pt>
                <c:pt idx="1">
                  <c:v>Probe</c:v>
                </c:pt>
                <c:pt idx="2">
                  <c:v>Intensity Plot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92.3</c:v>
                </c:pt>
                <c:pt idx="2">
                  <c:v>94.0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NDPva Image</c:v>
                </c:pt>
              </c:strCache>
            </c:strRef>
          </c:tx>
          <c:spPr>
            <a:solidFill>
              <a:srgbClr val="C7DE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No Client</c:v>
                </c:pt>
                <c:pt idx="1">
                  <c:v>Probe</c:v>
                </c:pt>
                <c:pt idx="2">
                  <c:v>Intensity Plot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2.5</c:v>
                </c:pt>
                <c:pt idx="1">
                  <c:v>80.0</c:v>
                </c:pt>
                <c:pt idx="2">
                  <c:v>79.0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2134622088"/>
        <c:axId val="-2108408856"/>
      </c:barChart>
      <c:catAx>
        <c:axId val="2134622088"/>
        <c:scaling>
          <c:orientation val="minMax"/>
        </c:scaling>
        <c:delete val="0"/>
        <c:axPos val="b"/>
        <c:majorTickMark val="none"/>
        <c:minorTickMark val="none"/>
        <c:tickLblPos val="nextTo"/>
        <c:crossAx val="-2108408856"/>
        <c:crosses val="autoZero"/>
        <c:auto val="1"/>
        <c:lblAlgn val="ctr"/>
        <c:lblOffset val="100"/>
        <c:noMultiLvlLbl val="0"/>
      </c:catAx>
      <c:valAx>
        <c:axId val="-210840885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CPU load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2134622088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2"/>
    </mc:Choice>
    <mc:Fallback>
      <c:style val="1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CS-Studio</a:t>
            </a:r>
            <a:r>
              <a:rPr lang="en-US" baseline="0" dirty="0" smtClean="0"/>
              <a:t> </a:t>
            </a:r>
            <a:r>
              <a:rPr lang="en-US" dirty="0" smtClean="0"/>
              <a:t>performance</a:t>
            </a:r>
            <a:endParaRPr lang="en-US" dirty="0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NDStd Image</c:v>
                </c:pt>
              </c:strCache>
            </c:strRef>
          </c:tx>
          <c:spPr>
            <a:solidFill>
              <a:srgbClr val="1833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Probe</c:v>
                </c:pt>
                <c:pt idx="1">
                  <c:v>Intensity Plot</c:v>
                </c:pt>
                <c:pt idx="2">
                  <c:v>Vimage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4.0</c:v>
                </c:pt>
                <c:pt idx="1">
                  <c:v>5.5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NDPva Image</c:v>
                </c:pt>
              </c:strCache>
            </c:strRef>
          </c:tx>
          <c:spPr>
            <a:solidFill>
              <a:srgbClr val="C7DE4B"/>
            </a:solidFill>
          </c:spPr>
          <c:invertIfNegative val="0"/>
          <c:cat>
            <c:strRef>
              <c:f>Sheet1!$A$2:$A$4</c:f>
              <c:strCache>
                <c:ptCount val="3"/>
                <c:pt idx="0">
                  <c:v>Probe</c:v>
                </c:pt>
                <c:pt idx="1">
                  <c:v>Intensity Plot</c:v>
                </c:pt>
                <c:pt idx="2">
                  <c:v>Vimage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3.4</c:v>
                </c:pt>
                <c:pt idx="1">
                  <c:v>4.2</c:v>
                </c:pt>
                <c:pt idx="2">
                  <c:v>5.3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-2132228712"/>
        <c:axId val="-2134513592"/>
      </c:barChart>
      <c:catAx>
        <c:axId val="-2132228712"/>
        <c:scaling>
          <c:orientation val="minMax"/>
        </c:scaling>
        <c:delete val="0"/>
        <c:axPos val="b"/>
        <c:majorTickMark val="none"/>
        <c:minorTickMark val="none"/>
        <c:tickLblPos val="nextTo"/>
        <c:crossAx val="-2134513592"/>
        <c:crosses val="autoZero"/>
        <c:auto val="1"/>
        <c:lblAlgn val="ctr"/>
        <c:lblOffset val="100"/>
        <c:noMultiLvlLbl val="0"/>
      </c:catAx>
      <c:valAx>
        <c:axId val="-213451359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CPU load</a:t>
                </a:r>
              </a:p>
            </c:rich>
          </c:tx>
          <c:layout/>
          <c:overlay val="0"/>
        </c:title>
        <c:numFmt formatCode="General" sourceLinked="1"/>
        <c:majorTickMark val="none"/>
        <c:minorTickMark val="none"/>
        <c:tickLblPos val="nextTo"/>
        <c:crossAx val="-2132228712"/>
        <c:crosses val="autoZero"/>
        <c:crossBetween val="between"/>
      </c:valAx>
    </c:plotArea>
    <c:legend>
      <c:legendPos val="b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3.png>
</file>

<file path=ppt/media/image4.png>
</file>

<file path=ppt/media/image5.png>
</file>

<file path=ppt/media/image6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34C000-58F6-1C4C-8382-2AA7374DE858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E9774-EBB6-0345-A83C-EECFA5811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97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487C29-F375-2B48-BA6C-79B3C5A15FE2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31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487C29-F375-2B48-BA6C-79B3C5A15FE2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31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deployed v4 at AMX (8 cameras), FMX (9 cameras) and CHX (2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Eiger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detectors).</a:t>
            </a:r>
          </a:p>
          <a:p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ADCore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R2-6</a:t>
            </a:r>
          </a:p>
          <a:p>
            <a:endParaRPr lang="da-DK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Camera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used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AVT GT3400C</a:t>
            </a:r>
          </a:p>
          <a:p>
            <a:endParaRPr lang="da-DK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 Image size (1692*1352) at 33 Hz</a:t>
            </a:r>
          </a:p>
          <a:p>
            <a:endParaRPr lang="is-I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‪Bruno’s                – 17ID</a:t>
            </a: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‪Oksana’s              – 11BM</a:t>
            </a:r>
          </a:p>
          <a:p>
            <a:endParaRPr lang="is-I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 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Prosilica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GC1290 M running @ 33 fps h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487C29-F375-2B48-BA6C-79B3C5A15FE2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31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deployed v4 at AMX (8 cameras), FMX (9 cameras) and CHX (2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Eiger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detectors).</a:t>
            </a:r>
          </a:p>
          <a:p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ADCore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R2-6</a:t>
            </a:r>
          </a:p>
          <a:p>
            <a:endParaRPr lang="da-DK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Camera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that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da-DK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used</a:t>
            </a:r>
            <a:r>
              <a:rPr lang="da-DK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a AVT GT3400C</a:t>
            </a:r>
          </a:p>
          <a:p>
            <a:endParaRPr lang="da-DK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 Image size (1692*1352) at 33 Hz</a:t>
            </a:r>
          </a:p>
          <a:p>
            <a:endParaRPr lang="is-I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‪Bruno’s                – 17ID</a:t>
            </a:r>
          </a:p>
          <a:p>
            <a:r>
              <a:rPr lang="is-I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‪Oksana’s              – 11BM</a:t>
            </a:r>
          </a:p>
          <a:p>
            <a:endParaRPr lang="is-I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‪ 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Prosilica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GC1290 M running @ 33 fps h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C487C29-F375-2B48-BA6C-79B3C5A15FE2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431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E9774-EBB6-0345-A83C-EECFA5811E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334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E9774-EBB6-0345-A83C-EECFA5811E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37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DAA5189-E3C0-5541-BCD2-55708D4D52CC}" type="slidenum">
              <a:rPr lang="de-DE"/>
              <a:pPr/>
              <a:t>9</a:t>
            </a:fld>
            <a:endParaRPr lang="de-DE" dirty="0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731781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81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397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65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apitelblatt mit Aufzählun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024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3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560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60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23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32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23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4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207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EC6BA-D7AF-479D-B7EA-2060CAC9255A}" type="datetimeFigureOut">
              <a:rPr lang="en-US" smtClean="0"/>
              <a:t>10/6/17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ABA80-136B-47BF-8F57-13C02BCFC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0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5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xmlns="" id="{484E73C2-F2A9-4B9B-9CED-42336F14D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xmlns="" id="{46378E54-04EF-4DF2-8303-28A184E83BB8}"/>
              </a:ext>
            </a:extLst>
          </p:cNvPr>
          <p:cNvSpPr txBox="1"/>
          <p:nvPr/>
        </p:nvSpPr>
        <p:spPr>
          <a:xfrm>
            <a:off x="589252" y="600974"/>
            <a:ext cx="5988866" cy="799152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eaLnBrk="0" hangingPunct="0"/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PVA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vs</a:t>
            </a: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 CA in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the</a:t>
            </a: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 wild: </a:t>
            </a:r>
            <a:b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</a:b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a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p</a:t>
            </a:r>
            <a:r>
              <a:rPr lang="de-DE" sz="4400" spc="30" dirty="0" err="1" smtClean="0">
                <a:solidFill>
                  <a:srgbClr val="C7DE37"/>
                </a:solidFill>
                <a:latin typeface="Oswald Regular"/>
                <a:cs typeface="Oswald Regular"/>
              </a:rPr>
              <a:t>erformance</a:t>
            </a:r>
            <a:r>
              <a:rPr lang="de-DE" sz="4400" spc="30" dirty="0" smtClean="0">
                <a:solidFill>
                  <a:srgbClr val="C7DE37"/>
                </a:solidFill>
                <a:latin typeface="Oswald Regular"/>
                <a:cs typeface="Oswald Regular"/>
              </a:rPr>
              <a:t>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comparison</a:t>
            </a: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for</a:t>
            </a: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image</a:t>
            </a:r>
            <a:r>
              <a:rPr lang="de-DE" sz="4400" spc="30" dirty="0">
                <a:solidFill>
                  <a:srgbClr val="C7DE37"/>
                </a:solidFill>
                <a:latin typeface="Oswald Regular"/>
                <a:cs typeface="Oswald Regular"/>
              </a:rPr>
              <a:t> </a:t>
            </a:r>
            <a:r>
              <a:rPr lang="de-DE" sz="4400" spc="30" dirty="0" err="1">
                <a:solidFill>
                  <a:srgbClr val="C7DE37"/>
                </a:solidFill>
                <a:latin typeface="Oswald Regular"/>
                <a:cs typeface="Oswald Regular"/>
              </a:rPr>
              <a:t>transfers</a:t>
            </a:r>
            <a:endParaRPr lang="de-DE" sz="4400" spc="30" dirty="0">
              <a:solidFill>
                <a:srgbClr val="C7DE37"/>
              </a:solidFill>
              <a:latin typeface="Oswald Regular"/>
              <a:cs typeface="Oswald Regular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xmlns="" id="{EC544E34-662F-4CD5-9395-A2DC301EEE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52" y="6057018"/>
            <a:ext cx="835060" cy="44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035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3071089" y="2096399"/>
            <a:ext cx="6095095" cy="1142966"/>
          </a:xfrm>
          <a:prstGeom prst="rect">
            <a:avLst/>
          </a:prstGeom>
        </p:spPr>
        <p:txBody>
          <a:bodyPr lIns="95439" tIns="47720" rIns="95439" bIns="47720">
            <a:spAutoFit/>
          </a:bodyPr>
          <a:lstStyle/>
          <a:p>
            <a:pPr algn="ctr"/>
            <a:r>
              <a:rPr lang="de-DE" sz="2267" dirty="0">
                <a:solidFill>
                  <a:srgbClr val="18334B"/>
                </a:solidFill>
                <a:latin typeface="Oswald Regular"/>
                <a:ea typeface="Milo-Medium"/>
                <a:cs typeface="Oswald Regular"/>
              </a:rPr>
              <a:t>Bruno Martins</a:t>
            </a:r>
          </a:p>
          <a:p>
            <a:pPr algn="ctr"/>
            <a:r>
              <a:rPr lang="de-DE" sz="2267" dirty="0">
                <a:solidFill>
                  <a:srgbClr val="18334B"/>
                </a:solidFill>
                <a:latin typeface="Oswald Regular"/>
                <a:ea typeface="Milo-Medium"/>
                <a:cs typeface="Oswald Regular"/>
              </a:rPr>
              <a:t>Kunal Shroff</a:t>
            </a:r>
          </a:p>
          <a:p>
            <a:pPr algn="ctr"/>
            <a:r>
              <a:rPr lang="de-DE" sz="2267" dirty="0">
                <a:solidFill>
                  <a:srgbClr val="18334B"/>
                </a:solidFill>
                <a:latin typeface="Oswald Regular"/>
                <a:ea typeface="Milo-Medium"/>
                <a:cs typeface="Oswald Regular"/>
              </a:rPr>
              <a:t>Oksana </a:t>
            </a:r>
            <a:r>
              <a:rPr lang="de-DE" sz="2267" dirty="0" err="1" smtClean="0">
                <a:solidFill>
                  <a:srgbClr val="18334B"/>
                </a:solidFill>
                <a:latin typeface="Oswald Regular"/>
                <a:ea typeface="Milo-Medium"/>
                <a:cs typeface="Oswald Regular"/>
              </a:rPr>
              <a:t>Ivashkevych</a:t>
            </a:r>
            <a:endParaRPr lang="de-DE" sz="1867" dirty="0">
              <a:solidFill>
                <a:srgbClr val="595959"/>
              </a:solidFill>
              <a:latin typeface="Source Sans Pro"/>
              <a:ea typeface="Milo-Medium"/>
              <a:cs typeface="Source Sans Pro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1487369" y="1361296"/>
            <a:ext cx="9262533" cy="534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pPr algn="ctr"/>
            <a:r>
              <a:rPr lang="de-DE" sz="3200" cap="all" dirty="0" err="1" smtClean="0">
                <a:solidFill>
                  <a:srgbClr val="18334B"/>
                </a:solidFill>
                <a:latin typeface="Oswald Regular"/>
                <a:ea typeface="Milo-Medium"/>
                <a:cs typeface="Oswald Regular"/>
              </a:rPr>
              <a:t>Authors</a:t>
            </a:r>
            <a:endParaRPr lang="de-DE" sz="3200" cap="all" dirty="0">
              <a:solidFill>
                <a:srgbClr val="18334B"/>
              </a:solidFill>
              <a:latin typeface="Oswald Regular"/>
              <a:ea typeface="Milo-Medium"/>
              <a:cs typeface="Oswald Regular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637086" y="53805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49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480485" y="390744"/>
            <a:ext cx="5496982" cy="534464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Motivation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for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using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/>
            </a:r>
            <a:b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</a:b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NDPva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  <p:pic>
        <p:nvPicPr>
          <p:cNvPr id="6" name="Content Placeholder 3" descr="NDPva_Performanc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1" r="4271"/>
          <a:stretch>
            <a:fillRect/>
          </a:stretch>
        </p:blipFill>
        <p:spPr>
          <a:xfrm>
            <a:off x="4941174" y="511360"/>
            <a:ext cx="6751931" cy="5381079"/>
          </a:xfrm>
          <a:prstGeom prst="rect">
            <a:avLst/>
          </a:prstGeom>
        </p:spPr>
      </p:pic>
      <p:sp>
        <p:nvSpPr>
          <p:cNvPr id="7" name="Textfeld 3"/>
          <p:cNvSpPr txBox="1"/>
          <p:nvPr/>
        </p:nvSpPr>
        <p:spPr>
          <a:xfrm>
            <a:off x="501830" y="1620763"/>
            <a:ext cx="4358038" cy="458048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NDPva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plugin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has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been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shown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to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significantly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outperform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NDStdArray</a:t>
            </a: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/>
            </a:r>
            <a:b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</a:b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 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use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of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smart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pointers.</a:t>
            </a: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endParaRPr lang="pt-BR" sz="2400" dirty="0" smtClean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Image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MetaData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and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Image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data are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packaged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together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in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NTNDArray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Structure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ensuring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consistency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.</a:t>
            </a:r>
          </a:p>
        </p:txBody>
      </p:sp>
      <p:sp>
        <p:nvSpPr>
          <p:cNvPr id="9" name="Textfeld 3"/>
          <p:cNvSpPr txBox="1"/>
          <p:nvPr/>
        </p:nvSpPr>
        <p:spPr>
          <a:xfrm>
            <a:off x="5361834" y="5856865"/>
            <a:ext cx="6155527" cy="6555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>
              <a:lnSpc>
                <a:spcPct val="120000"/>
              </a:lnSpc>
              <a:spcAft>
                <a:spcPts val="627"/>
              </a:spcAft>
              <a:buClr>
                <a:srgbClr val="9C072D"/>
              </a:buClr>
              <a:tabLst>
                <a:tab pos="392682" algn="l"/>
              </a:tabLst>
            </a:pP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https://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github.com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areaDetector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ADCore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blob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master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documentation</a:t>
            </a:r>
            <a:r>
              <a:rPr lang="de-DE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/</a:t>
            </a:r>
            <a:r>
              <a:rPr lang="de-DE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NDPva_Performance.png</a:t>
            </a:r>
            <a:endParaRPr lang="de-DE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63293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480485" y="390744"/>
            <a:ext cx="10772312" cy="1161678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Deployment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status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of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 err="1" smtClean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NDPva</a:t>
            </a:r>
            <a:r>
              <a:rPr lang="de-DE" sz="3200" cap="all" dirty="0" smtClean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&amp; CS-Studio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  <p:sp>
        <p:nvSpPr>
          <p:cNvPr id="7" name="Textfeld 3"/>
          <p:cNvSpPr txBox="1"/>
          <p:nvPr/>
        </p:nvSpPr>
        <p:spPr>
          <a:xfrm>
            <a:off x="501829" y="1620763"/>
            <a:ext cx="9198857" cy="4096121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tabLst>
                <a:tab pos="392682" algn="l"/>
              </a:tabLst>
            </a:pP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NDPva</a:t>
            </a:r>
            <a:endParaRPr lang="pt-BR" sz="24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Version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: </a:t>
            </a:r>
            <a:r>
              <a:rPr lang="pt-BR" sz="24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ADCore</a:t>
            </a: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R2-</a:t>
            </a: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6 </a:t>
            </a:r>
            <a:endParaRPr lang="pt-BR" sz="24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Deployed</a:t>
            </a:r>
            <a:r>
              <a:rPr lang="pt-BR" sz="24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on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3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beamlines</a:t>
            </a:r>
            <a:endParaRPr lang="pt-BR" sz="24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AMX (8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cameras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)</a:t>
            </a: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FMX (9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cameras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)</a:t>
            </a: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CHX (2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Eiger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detectors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)</a:t>
            </a:r>
          </a:p>
          <a:p>
            <a:pPr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tabLst>
                <a:tab pos="392682" algn="l"/>
              </a:tabLst>
            </a:pP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CS-Studio</a:t>
            </a: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Version</a:t>
            </a: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: 4.3.3</a:t>
            </a:r>
          </a:p>
        </p:txBody>
      </p:sp>
    </p:spTree>
    <p:extLst>
      <p:ext uri="{BB962C8B-B14F-4D97-AF65-F5344CB8AC3E}">
        <p14:creationId xmlns:p14="http://schemas.microsoft.com/office/powerpoint/2010/main" val="161123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480485" y="390744"/>
            <a:ext cx="3992884" cy="534464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AVT GT3400C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28433" y="1006110"/>
            <a:ext cx="4727576" cy="5110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eaLnBrk="0" hangingPunct="0"/>
            <a:r>
              <a:rPr lang="is-IS" sz="2267" dirty="0">
                <a:solidFill>
                  <a:srgbClr val="C7DE59"/>
                </a:solidFill>
                <a:latin typeface="Oswald Regular"/>
                <a:cs typeface="Oswald Regular"/>
              </a:rPr>
              <a:t>Image size (1692*1352) at 33 Hz</a:t>
            </a:r>
          </a:p>
          <a:p>
            <a:pPr eaLnBrk="0" hangingPunct="0"/>
            <a:endParaRPr lang="de-DE" sz="2267" dirty="0">
              <a:solidFill>
                <a:srgbClr val="C7DE59"/>
              </a:solidFill>
              <a:latin typeface="Oswald Regular"/>
              <a:cs typeface="Oswald Regular"/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862731"/>
              </p:ext>
            </p:extLst>
          </p:nvPr>
        </p:nvGraphicFramePr>
        <p:xfrm>
          <a:off x="546766" y="1622986"/>
          <a:ext cx="5650511" cy="4724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4594015"/>
              </p:ext>
            </p:extLst>
          </p:nvPr>
        </p:nvGraphicFramePr>
        <p:xfrm>
          <a:off x="6166826" y="1634257"/>
          <a:ext cx="5650511" cy="4724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5504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480484" y="390744"/>
            <a:ext cx="5428115" cy="534464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Prosilica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GC1290 M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528433" y="1006110"/>
            <a:ext cx="4727576" cy="5110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eaLnBrk="0" hangingPunct="0"/>
            <a:r>
              <a:rPr lang="is-IS" sz="2267" dirty="0">
                <a:solidFill>
                  <a:srgbClr val="C7DE59"/>
                </a:solidFill>
                <a:latin typeface="Oswald Regular"/>
                <a:cs typeface="Oswald Regular"/>
              </a:rPr>
              <a:t>Image size (1692*1352) at 33 Hz</a:t>
            </a:r>
          </a:p>
          <a:p>
            <a:pPr eaLnBrk="0" hangingPunct="0"/>
            <a:endParaRPr lang="de-DE" sz="2267" dirty="0">
              <a:solidFill>
                <a:srgbClr val="C7DE59"/>
              </a:solidFill>
              <a:latin typeface="Oswald Regular"/>
              <a:cs typeface="Oswald Regular"/>
            </a:endParaRPr>
          </a:p>
        </p:txBody>
      </p:sp>
      <p:graphicFrame>
        <p:nvGraphicFramePr>
          <p:cNvPr id="9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0168007"/>
              </p:ext>
            </p:extLst>
          </p:nvPr>
        </p:nvGraphicFramePr>
        <p:xfrm>
          <a:off x="546766" y="1622986"/>
          <a:ext cx="5650511" cy="4724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7487858"/>
              </p:ext>
            </p:extLst>
          </p:nvPr>
        </p:nvGraphicFramePr>
        <p:xfrm>
          <a:off x="6166826" y="1634257"/>
          <a:ext cx="5650511" cy="4724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737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Selection_020.png"/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58" r="1302" b="3908"/>
          <a:stretch/>
        </p:blipFill>
        <p:spPr>
          <a:xfrm>
            <a:off x="0" y="4192148"/>
            <a:ext cx="12033243" cy="2475229"/>
          </a:xfrm>
        </p:spPr>
      </p:pic>
      <p:sp>
        <p:nvSpPr>
          <p:cNvPr id="6" name="Rectangle 5"/>
          <p:cNvSpPr/>
          <p:nvPr/>
        </p:nvSpPr>
        <p:spPr>
          <a:xfrm>
            <a:off x="3743773" y="4173589"/>
            <a:ext cx="1962594" cy="1806472"/>
          </a:xfrm>
          <a:prstGeom prst="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901765" y="4183113"/>
            <a:ext cx="2327726" cy="1796947"/>
          </a:xfrm>
          <a:prstGeom prst="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712086" y="4171160"/>
            <a:ext cx="2239795" cy="1796947"/>
          </a:xfrm>
          <a:prstGeom prst="rect">
            <a:avLst/>
          </a:prstGeom>
          <a:solidFill>
            <a:schemeClr val="accent1">
              <a:lumMod val="60000"/>
              <a:lumOff val="40000"/>
              <a:alpha val="32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68692" y="4168344"/>
            <a:ext cx="15845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</a:t>
            </a:r>
            <a:r>
              <a:rPr lang="en-US" dirty="0" err="1" smtClean="0"/>
              <a:t>va</a:t>
            </a:r>
            <a:r>
              <a:rPr lang="en-US" dirty="0" smtClean="0"/>
              <a:t> Image </a:t>
            </a:r>
            <a:br>
              <a:rPr lang="en-US" dirty="0" smtClean="0"/>
            </a:br>
            <a:r>
              <a:rPr lang="en-US" dirty="0" err="1" smtClean="0"/>
              <a:t>VImage</a:t>
            </a:r>
            <a:r>
              <a:rPr lang="en-US" dirty="0" smtClean="0"/>
              <a:t> widget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908551" y="4149382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pva</a:t>
            </a:r>
            <a:r>
              <a:rPr lang="en-US" dirty="0" smtClean="0"/>
              <a:t> Image </a:t>
            </a:r>
            <a:br>
              <a:rPr lang="en-US" dirty="0" smtClean="0"/>
            </a:br>
            <a:r>
              <a:rPr lang="en-US" dirty="0" smtClean="0"/>
              <a:t>Intensity plot widget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56606" y="4159244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V3 Image </a:t>
            </a:r>
            <a:br>
              <a:rPr lang="en-US" dirty="0" smtClean="0"/>
            </a:br>
            <a:r>
              <a:rPr lang="en-US" dirty="0" smtClean="0"/>
              <a:t>Intensity plot widget</a:t>
            </a:r>
            <a:endParaRPr lang="en-US" dirty="0"/>
          </a:p>
        </p:txBody>
      </p:sp>
      <p:sp>
        <p:nvSpPr>
          <p:cNvPr id="13" name="Textfeld 3"/>
          <p:cNvSpPr txBox="1"/>
          <p:nvPr/>
        </p:nvSpPr>
        <p:spPr>
          <a:xfrm>
            <a:off x="501829" y="1620763"/>
            <a:ext cx="11280095" cy="43088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endParaRPr lang="pt-BR" sz="24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</p:txBody>
      </p:sp>
      <p:sp>
        <p:nvSpPr>
          <p:cNvPr id="14" name="Textfeld 3"/>
          <p:cNvSpPr txBox="1"/>
          <p:nvPr/>
        </p:nvSpPr>
        <p:spPr>
          <a:xfrm>
            <a:off x="484192" y="1250298"/>
            <a:ext cx="11262459" cy="275755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Widgets</a:t>
            </a:r>
            <a:endParaRPr lang="pt-BR" sz="2400" dirty="0" smtClean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General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widgets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-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Intensity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plot</a:t>
            </a:r>
            <a:endParaRPr lang="pt-BR" sz="16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Specialized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widget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–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Vimage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</a:p>
          <a:p>
            <a:pPr marL="342900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24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Formula </a:t>
            </a:r>
            <a:r>
              <a:rPr lang="pt-BR" sz="24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Function</a:t>
            </a:r>
            <a:endParaRPr lang="pt-BR" sz="2400" dirty="0" smtClean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=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ndArray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('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pva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://XF:11BMB-ES{Det:PIL2M}:Pva1:Image')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converts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a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pva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NTNDArray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into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a </a:t>
            </a:r>
            <a:r>
              <a:rPr lang="pt-BR" sz="1600" dirty="0" err="1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waveform</a:t>
            </a:r>
            <a:endParaRPr lang="pt-BR" sz="1600" dirty="0" smtClean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  <a:p>
            <a:pPr marL="800100" lvl="1" indent="-342900" eaLnBrk="0" hangingPunct="0">
              <a:lnSpc>
                <a:spcPct val="120000"/>
              </a:lnSpc>
              <a:spcAft>
                <a:spcPts val="627"/>
              </a:spcAft>
              <a:buClr>
                <a:srgbClr val="C7DE27"/>
              </a:buClr>
              <a:buSzPct val="100000"/>
              <a:buFont typeface="Arial"/>
              <a:buChar char="•"/>
              <a:tabLst>
                <a:tab pos="392682" algn="l"/>
              </a:tabLst>
            </a:pP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=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image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('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pva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://XF:11BMB-ES{Det:PIL2M}:Pva1:Image')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converts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a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pva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NTNDArray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into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a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Vimage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using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the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metadata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 (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width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,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height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, </a:t>
            </a:r>
            <a:r>
              <a:rPr lang="pt-BR" sz="1600" dirty="0" err="1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etc</a:t>
            </a:r>
            <a:r>
              <a:rPr lang="pt-BR" sz="1600" dirty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…</a:t>
            </a:r>
            <a:r>
              <a:rPr lang="pt-BR" sz="1600" dirty="0" smtClean="0">
                <a:solidFill>
                  <a:srgbClr val="60737F"/>
                </a:solidFill>
                <a:latin typeface="Source Sans Pro"/>
                <a:ea typeface="Milo-Medium"/>
                <a:cs typeface="Source Sans Pro"/>
              </a:rPr>
              <a:t>)</a:t>
            </a:r>
            <a:endParaRPr lang="pt-BR" sz="1600" dirty="0">
              <a:solidFill>
                <a:srgbClr val="60737F"/>
              </a:solidFill>
              <a:latin typeface="Source Sans Pro"/>
              <a:ea typeface="Milo-Medium"/>
              <a:cs typeface="Source Sans Pro"/>
            </a:endParaRPr>
          </a:p>
        </p:txBody>
      </p:sp>
      <p:sp>
        <p:nvSpPr>
          <p:cNvPr id="15" name="Textfeld 4"/>
          <p:cNvSpPr txBox="1"/>
          <p:nvPr/>
        </p:nvSpPr>
        <p:spPr>
          <a:xfrm>
            <a:off x="480485" y="390744"/>
            <a:ext cx="11072152" cy="755931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Visualizing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images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in CS-Studio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592571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-compare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816" y="1181958"/>
            <a:ext cx="9765863" cy="4995005"/>
          </a:xfrm>
        </p:spPr>
      </p:pic>
      <p:sp>
        <p:nvSpPr>
          <p:cNvPr id="5" name="Textfeld 4"/>
          <p:cNvSpPr txBox="1"/>
          <p:nvPr/>
        </p:nvSpPr>
        <p:spPr>
          <a:xfrm>
            <a:off x="480484" y="390744"/>
            <a:ext cx="10102083" cy="526596"/>
          </a:xfrm>
          <a:prstGeom prst="rect">
            <a:avLst/>
          </a:prstGeom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0" tIns="0" rIns="0" bIns="0" rtlCol="0">
            <a:noAutofit/>
          </a:bodyPr>
          <a:lstStyle/>
          <a:p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Comparing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v4 </a:t>
            </a:r>
            <a:r>
              <a:rPr lang="de-DE" sz="3200" cap="all" dirty="0" err="1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vs</a:t>
            </a:r>
            <a:r>
              <a:rPr lang="de-DE" sz="3200" cap="all" dirty="0">
                <a:solidFill>
                  <a:srgbClr val="60737F"/>
                </a:solidFill>
                <a:latin typeface="Oswald Regular"/>
                <a:ea typeface="Milo-Medium"/>
                <a:cs typeface="Oswald Regular"/>
              </a:rPr>
              <a:t> v3</a:t>
            </a:r>
            <a:endParaRPr lang="de-DE" sz="3200" cap="all" dirty="0">
              <a:solidFill>
                <a:srgbClr val="60737F"/>
              </a:solidFill>
              <a:latin typeface="Oswald Regular"/>
              <a:ea typeface="Milo-Medium"/>
              <a:cs typeface="Oswal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66375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 up of a logo&#10;&#10;Description generated with high confidence">
            <a:extLst>
              <a:ext uri="{FF2B5EF4-FFF2-40B4-BE49-F238E27FC236}">
                <a16:creationId xmlns:a16="http://schemas.microsoft.com/office/drawing/2014/main" xmlns="" id="{4495DA07-6807-4E82-8082-065B8EC11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-703493" y="444219"/>
            <a:ext cx="8995348" cy="9562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de-DE" sz="3467" dirty="0" err="1" smtClean="0">
                <a:solidFill>
                  <a:srgbClr val="C7DE27"/>
                </a:solidFill>
                <a:latin typeface="Oswald Regular"/>
                <a:ea typeface="Milo-Medium"/>
                <a:cs typeface="Oswald Regular"/>
              </a:rPr>
              <a:t>Questions</a:t>
            </a:r>
            <a:endParaRPr lang="de-DE" sz="1867" dirty="0">
              <a:solidFill>
                <a:srgbClr val="595959"/>
              </a:solidFill>
              <a:latin typeface="Source Sans Pro"/>
              <a:ea typeface="Milo-Medium"/>
              <a:cs typeface="Source Sans Pro"/>
            </a:endParaRPr>
          </a:p>
          <a:p>
            <a:endParaRPr lang="de-DE" sz="2400" dirty="0">
              <a:solidFill>
                <a:srgbClr val="9C072D"/>
              </a:solidFill>
              <a:latin typeface="Milo-RegularItalic"/>
              <a:ea typeface="Milo-Medium"/>
              <a:cs typeface="Milo-RegularItalic"/>
            </a:endParaRPr>
          </a:p>
        </p:txBody>
      </p:sp>
      <p:pic>
        <p:nvPicPr>
          <p:cNvPr id="8" name="Grafik 4">
            <a:extLst>
              <a:ext uri="{FF2B5EF4-FFF2-40B4-BE49-F238E27FC236}">
                <a16:creationId xmlns:a16="http://schemas.microsoft.com/office/drawing/2014/main" xmlns="" id="{327A3BCF-962E-4624-B723-AB1B79561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787" y="5999277"/>
            <a:ext cx="1179483" cy="467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40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2541</TotalTime>
  <Words>310</Words>
  <Application>Microsoft Macintosh PowerPoint</Application>
  <PresentationFormat>Custom</PresentationFormat>
  <Paragraphs>72</Paragraphs>
  <Slides>9</Slides>
  <Notes>7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PVA vs CA in the wild:  a performance comparison for image transfers</dc:title>
  <dc:creator>Kunal Shroff</dc:creator>
  <cp:lastModifiedBy>Kunal Shroff</cp:lastModifiedBy>
  <cp:revision>30</cp:revision>
  <dcterms:created xsi:type="dcterms:W3CDTF">2017-09-28T18:24:14Z</dcterms:created>
  <dcterms:modified xsi:type="dcterms:W3CDTF">2017-10-06T16:10:33Z</dcterms:modified>
</cp:coreProperties>
</file>